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4" r:id="rId3"/>
    <p:sldId id="265" r:id="rId4"/>
    <p:sldId id="267" r:id="rId5"/>
    <p:sldId id="266" r:id="rId6"/>
    <p:sldId id="273" r:id="rId7"/>
    <p:sldId id="274" r:id="rId8"/>
    <p:sldId id="27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/>
            <p:cNvSpPr/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/>
            <p:cNvSpPr/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/>
            <p:cNvSpPr/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/>
            <p:cNvSpPr/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/>
            <p:cNvSpPr/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/>
            <p:cNvSpPr/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/>
            <p:cNvSpPr/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/>
            <p:cNvSpPr/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/>
            <p:cNvSpPr/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/>
            <p:cNvSpPr/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/>
            <p:cNvSpPr/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/>
            <p:cNvSpPr/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/>
            <p:cNvSpPr/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/>
            <p:cNvSpPr/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/>
            <p:cNvSpPr/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/>
            <p:cNvSpPr/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/>
            <p:cNvSpPr/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/>
            <p:cNvSpPr/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/>
            <p:cNvSpPr/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/>
            <p:cNvSpPr/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/>
            <p:cNvSpPr/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/>
            <p:cNvSpPr/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/>
            <p:cNvSpPr/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/>
            <p:cNvSpPr/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/>
            <p:cNvSpPr/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/>
            <p:cNvSpPr/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/>
            <p:cNvSpPr/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/>
            <p:cNvSpPr/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/>
            <p:cNvSpPr/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/>
            <p:cNvSpPr/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/>
            <p:cNvSpPr/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/>
            <p:cNvSpPr/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/>
            <p:cNvSpPr/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/>
            <p:cNvSpPr/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/>
            <p:cNvSpPr/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/>
            <p:cNvSpPr/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/>
            <p:cNvSpPr/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/>
            <p:cNvSpPr/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/>
            <p:cNvSpPr/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/>
            <p:cNvSpPr/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/>
            <p:cNvSpPr/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/>
            <p:cNvSpPr/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/>
            <p:cNvSpPr/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/>
            <p:cNvSpPr/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/>
            <p:cNvSpPr/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/>
            <p:cNvSpPr/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/>
            <p:cNvSpPr/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/>
            <p:cNvSpPr/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t>6/4/24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975" y="855980"/>
            <a:ext cx="9650095" cy="508635"/>
          </a:xfrm>
        </p:spPr>
        <p:txBody>
          <a:bodyPr>
            <a:normAutofit fontScale="90000"/>
          </a:bodyPr>
          <a:lstStyle/>
          <a:p>
            <a:br>
              <a:rPr lang="fr-FR" sz="2220"/>
            </a:br>
            <a:endParaRPr lang="fr-FR" sz="2220"/>
          </a:p>
        </p:txBody>
      </p:sp>
      <p:sp>
        <p:nvSpPr>
          <p:cNvPr id="4" name="Zone de texte 3"/>
          <p:cNvSpPr txBox="1"/>
          <p:nvPr/>
        </p:nvSpPr>
        <p:spPr>
          <a:xfrm>
            <a:off x="5192395" y="4876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altLang="en-US"/>
          </a:p>
        </p:txBody>
      </p:sp>
      <p:pic>
        <p:nvPicPr>
          <p:cNvPr id="7" name="Image 6" descr="logo ALS Est repu - copi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0" y="5709920"/>
            <a:ext cx="1238250" cy="1148080"/>
          </a:xfrm>
          <a:prstGeom prst="rect">
            <a:avLst/>
          </a:prstGeom>
        </p:spPr>
      </p:pic>
      <p:sp>
        <p:nvSpPr>
          <p:cNvPr id="9" name="Zone de texte 8"/>
          <p:cNvSpPr txBox="1"/>
          <p:nvPr/>
        </p:nvSpPr>
        <p:spPr>
          <a:xfrm>
            <a:off x="729615" y="357505"/>
            <a:ext cx="10035540" cy="2384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fr-FR" altLang="en-US">
                <a:latin typeface="Arial" panose="020B0604020202020204" pitchFamily="34" charset="0"/>
                <a:cs typeface="Arial" panose="020B0604020202020204" pitchFamily="34" charset="0"/>
              </a:rPr>
              <a:t>XENOGREFFE de REIN de PORC </a:t>
            </a:r>
          </a:p>
          <a:p>
            <a:pPr algn="just"/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altLang="en-US">
                <a:latin typeface="Arial" panose="020B0604020202020204" pitchFamily="34" charset="0"/>
                <a:cs typeface="Arial" panose="020B0604020202020204" pitchFamily="34" charset="0"/>
              </a:rPr>
              <a:t>PENURIE de DONS en France pour les insuffisants rénaux en dialyse.</a:t>
            </a:r>
          </a:p>
          <a:p>
            <a:pPr algn="just"/>
            <a:r>
              <a:rPr lang="fr-FR" altLang="en-US">
                <a:latin typeface="Arial" panose="020B0604020202020204" pitchFamily="34" charset="0"/>
                <a:cs typeface="Arial" panose="020B0604020202020204" pitchFamily="34" charset="0"/>
              </a:rPr>
              <a:t>USA 100000 personnes en attente 17 morts par jour.</a:t>
            </a:r>
          </a:p>
          <a:p>
            <a:pPr algn="just"/>
            <a:r>
              <a:rPr lang="fr-FR" altLang="en-US">
                <a:latin typeface="Arial" panose="020B0604020202020204" pitchFamily="34" charset="0"/>
                <a:cs typeface="Arial" panose="020B0604020202020204" pitchFamily="34" charset="0"/>
              </a:rPr>
              <a:t>Environ 3500 greffes de rein par an en France ( foie 1200 coeur 400).</a:t>
            </a:r>
          </a:p>
          <a:p>
            <a:pPr algn="just"/>
            <a:r>
              <a:rPr lang="fr-FR" altLang="en-US">
                <a:latin typeface="Arial" panose="020B0604020202020204" pitchFamily="34" charset="0"/>
                <a:cs typeface="Arial" panose="020B0604020202020204" pitchFamily="34" charset="0"/>
              </a:rPr>
              <a:t>  -seulement 350 donneurs vivants.</a:t>
            </a:r>
          </a:p>
          <a:p>
            <a:pPr algn="just"/>
            <a:r>
              <a:rPr lang="fr-FR" altLang="en-US">
                <a:latin typeface="Arial" panose="020B0604020202020204" pitchFamily="34" charset="0"/>
                <a:cs typeface="Arial" panose="020B0604020202020204" pitchFamily="34" charset="0"/>
              </a:rPr>
              <a:t>  -attente moyenne 2 ans et demi.</a:t>
            </a:r>
          </a:p>
          <a:p>
            <a:pPr algn="just"/>
            <a:r>
              <a:rPr lang="fr-FR" altLang="en-US">
                <a:latin typeface="Arial" panose="020B0604020202020204" pitchFamily="34" charset="0"/>
                <a:cs typeface="Arial" panose="020B0604020202020204" pitchFamily="34" charset="0"/>
              </a:rPr>
              <a:t>  -acheter un rein dans un pays du Tiers-Monde...? ou le cochon...si proche de l’Humain? </a:t>
            </a:r>
          </a:p>
          <a:p>
            <a:pPr algn="just"/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space réservé du contenu 9" descr="dialysis-equipment-intravenous-drip-electronic-devices-icu-as-concept-integrated-approach-treatment_263512-627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8970" y="3622040"/>
            <a:ext cx="3813810" cy="2541905"/>
          </a:xfrm>
          <a:prstGeom prst="rect">
            <a:avLst/>
          </a:prstGeom>
        </p:spPr>
      </p:pic>
      <p:pic>
        <p:nvPicPr>
          <p:cNvPr id="12" name="Espace réservé du contenu 11" descr="porcelet-nouveau-ne-herbe-verte-printemps_167946-9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80405" y="3547110"/>
            <a:ext cx="4037965" cy="2691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975" y="502920"/>
            <a:ext cx="9734550" cy="2869565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HISTORIQUE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Boston Massachussets 21/03/2024. Sorti 05/04. Décédé 12/05 ( derniére chance).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 ( 24/04/24 nouvelle greffe avec aussi pompe cardiaque). Toujours accord FDA.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Langone New-York Aout 2023 Pr Montgomery Survie 32 jours ( en mort cérébrale).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Langone NY  Octobre 2021 Pr Montgomery Rein OK 3 jours et arrêt ( en mort cérebrale).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NB 10/03/2022 David Benett Survie 2 mois avec une greffe du coeur. 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RAPPEL MEDICAL SIMPLE 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Un seul rein suffit même la moitié d’un pour épurer le sang. 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Chirurgie «facile» versus coeur.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Pas de symptomes à 25% des 2 reins fonctionnels. 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Dialyse à 10-15% des 2 reins fonctionnels.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116965" y="2280285"/>
            <a:ext cx="4636770" cy="3896995"/>
          </a:xfrm>
        </p:spPr>
        <p:txBody>
          <a:bodyPr/>
          <a:lstStyle/>
          <a:p>
            <a:pPr marL="0" indent="0">
              <a:buNone/>
            </a:pPr>
            <a:endParaRPr lang="fr-FR" altLang="en-US"/>
          </a:p>
          <a:p>
            <a:endParaRPr lang="fr-FR" altLang="en-US"/>
          </a:p>
          <a:p>
            <a:endParaRPr lang="fr-FR" altLang="en-US"/>
          </a:p>
          <a:p>
            <a:endParaRPr lang="fr-FR" altLang="en-US"/>
          </a:p>
          <a:p>
            <a:endParaRPr lang="fr-FR" altLang="en-US"/>
          </a:p>
          <a:p>
            <a:endParaRPr lang="fr-FR" altLang="en-US"/>
          </a:p>
        </p:txBody>
      </p:sp>
      <p:pic>
        <p:nvPicPr>
          <p:cNvPr id="5" name="Espace réservé du contenu 4" descr="human-kidney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4550" y="3510280"/>
            <a:ext cx="2847340" cy="2847340"/>
          </a:xfrm>
          <a:prstGeom prst="rect">
            <a:avLst/>
          </a:prstGeom>
        </p:spPr>
      </p:pic>
      <p:pic>
        <p:nvPicPr>
          <p:cNvPr id="6" name="Image 5" descr="chronic-kidney-disease-3d-illustration-showing-diseased-kidney-with-adrenal-glands-urethers-blood-vessels-skelet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315" y="3609340"/>
            <a:ext cx="3387090" cy="2258060"/>
          </a:xfrm>
          <a:prstGeom prst="rect">
            <a:avLst/>
          </a:prstGeom>
        </p:spPr>
      </p:pic>
      <p:pic>
        <p:nvPicPr>
          <p:cNvPr id="7" name="Image 6" descr="logo ALS Est repu - copie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425" y="5584825"/>
            <a:ext cx="1238250" cy="1148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900" y="644525"/>
            <a:ext cx="9864090" cy="4540885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CONTRAINTES d’une XENOGREFFE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1-Taille de l’organe: Sélection progressive de l’animal et action génomique sur l’arrêt de croissance. 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2-Risque d’infections par des virus apportés par l’animal ( exceptionnel:  élevage «pathogen free»).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(suspicion envers un cytomégalovirus porcin pour une greffe de coeur).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3- Risque d’infections par des retrovirus intégrés depuis longtemps dans l’ADN de cellules du porc.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ET RISQUE QUE CES VIRUS S’ADAPTENT à l’HUMAIN et se RECOMBINENT.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4- Risque de rejet du greffon majoré par rapport au  rein humain en particulier rejet hyper-aigu (3 j) 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malgré immuno-suppresseurs modernes et comme expérimenté anticorps monoclonal Tegroprubart.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ce réservé du contenu 5" descr="nephrology-medical-care-kidney-problems-kidneys-kidney-pain-kidney-cysts-kidney-failure-cancer-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4510" y="3169285"/>
            <a:ext cx="3555365" cy="2764790"/>
          </a:xfrm>
          <a:prstGeom prst="rect">
            <a:avLst/>
          </a:prstGeom>
        </p:spPr>
      </p:pic>
      <p:pic>
        <p:nvPicPr>
          <p:cNvPr id="8" name="Espace réservé du contenu 7" descr="veterinarian-holds-black-little-piglet-his-hands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14340" y="3242310"/>
            <a:ext cx="4576445" cy="2564765"/>
          </a:xfrm>
          <a:prstGeom prst="rect">
            <a:avLst/>
          </a:prstGeom>
        </p:spPr>
      </p:pic>
      <p:pic>
        <p:nvPicPr>
          <p:cNvPr id="9" name="Image 8" descr="logo ALS Est repu - copi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785" y="5589905"/>
            <a:ext cx="1238250" cy="1148080"/>
          </a:xfrm>
          <a:prstGeom prst="rect">
            <a:avLst/>
          </a:prstGeom>
        </p:spPr>
      </p:pic>
      <p:pic>
        <p:nvPicPr>
          <p:cNvPr id="10" name="Image 9" descr="logo ALS Est repu - copi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2235" y="5551805"/>
            <a:ext cx="1238250" cy="1148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3650" y="719455"/>
            <a:ext cx="9551670" cy="1989455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MODIFICATIONS GENOMIQUES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Pour éviter le maximum de modes de rejet :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Hyper-aigu ( 2-3 jours) , ensuite par lésions vasculaires puis par médiation cellulaire ( quelques mois).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Modification déjà du géne porcin Alpha-gal (sucre)  puis 10 génes en 03 24 ( patient vivant).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Technologie CRISPR-Cas 29 -Nobel Chimie 2020 avec Emmanuelle Charpentier Francaise.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   Ciseau génétique:un ARN cherche et une endonucléase coupe un  barreau de l’échelle </a:t>
            </a:r>
            <a:r>
              <a:rPr lang="fr-FR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ADN.</a:t>
            </a:r>
            <a:b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latin typeface="Arial" panose="020B0604020202020204" pitchFamily="34" charset="0"/>
                <a:cs typeface="Arial" panose="020B0604020202020204" pitchFamily="34" charset="0"/>
              </a:rPr>
              <a:t>   Et on a  aussi génétiquement inactivé les retrovirus porcins «menaçants» inclus dans </a:t>
            </a:r>
            <a:r>
              <a:rPr lang="fr-FR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ADN. </a:t>
            </a:r>
            <a:br>
              <a:rPr lang="fr-FR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MAGIQUE avec RISQUE à évaluer en ETHIQUE</a:t>
            </a:r>
            <a:br>
              <a:rPr lang="fr-FR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 de texte 4"/>
          <p:cNvSpPr txBox="1"/>
          <p:nvPr/>
        </p:nvSpPr>
        <p:spPr>
          <a:xfrm flipH="1" flipV="1">
            <a:off x="12421870" y="2583180"/>
            <a:ext cx="190500" cy="928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fr-FR" altLang="en-US"/>
          </a:p>
        </p:txBody>
      </p:sp>
      <p:pic>
        <p:nvPicPr>
          <p:cNvPr id="7" name="Espace réservé du contenu 6" descr="abstract-motion-design-backpain-kidney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9975" y="2954020"/>
            <a:ext cx="4683760" cy="2634615"/>
          </a:xfrm>
          <a:prstGeom prst="rect">
            <a:avLst/>
          </a:prstGeom>
        </p:spPr>
      </p:pic>
      <p:pic>
        <p:nvPicPr>
          <p:cNvPr id="9" name="Espace réservé du contenu 8" descr="newborn-piglet-spring-green-grass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90510" y="2785110"/>
            <a:ext cx="1735455" cy="3084830"/>
          </a:xfrm>
          <a:prstGeom prst="rect">
            <a:avLst/>
          </a:prstGeom>
        </p:spPr>
      </p:pic>
      <p:pic>
        <p:nvPicPr>
          <p:cNvPr id="10" name="Image 9" descr="logo ALS Est repu - copi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2775" y="5657850"/>
            <a:ext cx="1238250" cy="1148080"/>
          </a:xfrm>
          <a:prstGeom prst="rect">
            <a:avLst/>
          </a:prstGeom>
        </p:spPr>
      </p:pic>
      <p:sp>
        <p:nvSpPr>
          <p:cNvPr id="11" name="Zone de texte 10"/>
          <p:cNvSpPr txBox="1"/>
          <p:nvPr/>
        </p:nvSpPr>
        <p:spPr>
          <a:xfrm flipV="1">
            <a:off x="6856730" y="2708910"/>
            <a:ext cx="76200" cy="76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fr-F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altLang="en-US" sz="3110">
                <a:latin typeface="Arial" panose="020B0604020202020204" pitchFamily="34" charset="0"/>
                <a:cs typeface="Arial" panose="020B0604020202020204" pitchFamily="34" charset="0"/>
              </a:rPr>
              <a:t>Collaboration franco-americaine</a:t>
            </a:r>
            <a:br>
              <a:rPr lang="fr-FR" altLang="en-US" sz="311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3110">
                <a:latin typeface="Arial" panose="020B0604020202020204" pitchFamily="34" charset="0"/>
                <a:cs typeface="Arial" panose="020B0604020202020204" pitchFamily="34" charset="0"/>
              </a:rPr>
              <a:t>suite Prix Nobel Chimie 2020</a:t>
            </a:r>
            <a:br>
              <a:rPr lang="fr-FR" alt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222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Emmanuelle Charpentier et Jennifer Doudna </a:t>
            </a:r>
            <a:br>
              <a:rPr lang="fr-FR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en-US" sz="1400">
                <a:latin typeface="Arial" panose="020B0604020202020204" pitchFamily="34" charset="0"/>
                <a:cs typeface="Arial" panose="020B0604020202020204" pitchFamily="34" charset="0"/>
              </a:rPr>
              <a:t>_Pr Montgomery et col.Hopital Langone New-York</a:t>
            </a:r>
          </a:p>
          <a:p>
            <a:r>
              <a:rPr lang="fr-FR" altLang="en-US" sz="1400">
                <a:latin typeface="Arial" panose="020B0604020202020204" pitchFamily="34" charset="0"/>
                <a:cs typeface="Arial" panose="020B0604020202020204" pitchFamily="34" charset="0"/>
              </a:rPr>
              <a:t>  Prs Loupy et Goutaudier et col. INSERM Paris</a:t>
            </a:r>
          </a:p>
          <a:p>
            <a:r>
              <a:rPr lang="fr-FR" altLang="en-US" sz="1400">
                <a:latin typeface="Arial" panose="020B0604020202020204" pitchFamily="34" charset="0"/>
                <a:cs typeface="Arial" panose="020B0604020202020204" pitchFamily="34" charset="0"/>
              </a:rPr>
              <a:t>«Immune response after pig-to-human kidney xenotransplantation ...» Lancet 17 08 2023</a:t>
            </a:r>
          </a:p>
          <a:p>
            <a:endParaRPr lang="fr-FR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en-US" sz="1400">
                <a:latin typeface="Arial" panose="020B0604020202020204" pitchFamily="34" charset="0"/>
                <a:cs typeface="Arial" panose="020B0604020202020204" pitchFamily="34" charset="0"/>
              </a:rPr>
              <a:t>_Utilisation en particulier par 2 sociétés «fabriquant» des porcs «pathogen free» au génome modifié par CRISPR-Cas9:</a:t>
            </a:r>
          </a:p>
          <a:p>
            <a:r>
              <a:rPr lang="fr-FR" altLang="en-US" sz="1400">
                <a:latin typeface="Arial" panose="020B0604020202020204" pitchFamily="34" charset="0"/>
                <a:cs typeface="Arial" panose="020B0604020202020204" pitchFamily="34" charset="0"/>
              </a:rPr>
              <a:t>        -REVIVICOR.</a:t>
            </a:r>
          </a:p>
          <a:p>
            <a:r>
              <a:rPr lang="fr-FR" altLang="en-US" sz="1400">
                <a:latin typeface="Arial" panose="020B0604020202020204" pitchFamily="34" charset="0"/>
                <a:cs typeface="Arial" panose="020B0604020202020204" pitchFamily="34" charset="0"/>
              </a:rPr>
              <a:t>         -eGENESIS ( egenesisbio.com) (source biblio)</a:t>
            </a:r>
          </a:p>
        </p:txBody>
      </p:sp>
      <p:pic>
        <p:nvPicPr>
          <p:cNvPr id="5" name="Espace réservé du contenu 4" descr="Rein Porc pas cher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3005" y="1965960"/>
            <a:ext cx="3096895" cy="2323465"/>
          </a:xfrm>
          <a:prstGeom prst="rect">
            <a:avLst/>
          </a:prstGeom>
        </p:spPr>
      </p:pic>
      <p:sp>
        <p:nvSpPr>
          <p:cNvPr id="6" name="Zone de texte 5"/>
          <p:cNvSpPr txBox="1"/>
          <p:nvPr/>
        </p:nvSpPr>
        <p:spPr>
          <a:xfrm>
            <a:off x="6263005" y="4459605"/>
            <a:ext cx="7505065" cy="1504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altLang="en-US"/>
              <a:t>-</a:t>
            </a:r>
            <a:r>
              <a:rPr lang="fr-FR" altLang="en-US">
                <a:latin typeface="Arial" panose="020B0604020202020204" pitchFamily="34" charset="0"/>
                <a:cs typeface="Arial" panose="020B0604020202020204" pitchFamily="34" charset="0"/>
              </a:rPr>
              <a:t>Coût Dialyse 80000 euros/an.</a:t>
            </a:r>
          </a:p>
          <a:p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en-US">
                <a:latin typeface="Arial" panose="020B0604020202020204" pitchFamily="34" charset="0"/>
                <a:cs typeface="Arial" panose="020B0604020202020204" pitchFamily="34" charset="0"/>
              </a:rPr>
              <a:t> -Coût Xenogreffe 80000 euros puis suivi 20000</a:t>
            </a:r>
          </a:p>
          <a:p>
            <a:r>
              <a:rPr lang="fr-FR" altLang="en-US">
                <a:latin typeface="Arial" panose="020B0604020202020204" pitchFamily="34" charset="0"/>
                <a:cs typeface="Arial" panose="020B0604020202020204" pitchFamily="34" charset="0"/>
              </a:rPr>
              <a:t> euros par an.</a:t>
            </a:r>
          </a:p>
        </p:txBody>
      </p:sp>
      <p:pic>
        <p:nvPicPr>
          <p:cNvPr id="7" name="Image 6" descr="logo ALS Est repu - copie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435" y="5574665"/>
            <a:ext cx="1238250" cy="1148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69975" y="502920"/>
            <a:ext cx="9766935" cy="1973580"/>
          </a:xfrm>
        </p:spPr>
        <p:txBody>
          <a:bodyPr>
            <a:normAutofit fontScale="90000"/>
          </a:bodyPr>
          <a:lstStyle/>
          <a:p>
            <a: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  <a:t>Réflexion Ethique ( pas encore d’Autorisation FDA).</a:t>
            </a:r>
            <a:b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  <a:t>   -acceptation autre espéce ( Porc, Singe?)( Vegan).</a:t>
            </a:r>
            <a:b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  <a:t>   -coût ( pas don mais pas rein humain marchandisé).</a:t>
            </a:r>
            <a:b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  <a:t>   -manipulations génétiques.</a:t>
            </a:r>
            <a:b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  <a:t>   -risque mutation virus ( proximité, malléabilité du Porc: grippe...) </a:t>
            </a:r>
          </a:p>
        </p:txBody>
      </p:sp>
      <p:pic>
        <p:nvPicPr>
          <p:cNvPr id="5" name="Espace réservé du contenu 4" descr="reins-personnages-droles-dessin-anime-drole-vessie_107791-1137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7955" y="3603625"/>
            <a:ext cx="3000375" cy="3000375"/>
          </a:xfrm>
          <a:prstGeom prst="rect">
            <a:avLst/>
          </a:prstGeom>
        </p:spPr>
      </p:pic>
      <p:pic>
        <p:nvPicPr>
          <p:cNvPr id="8" name="Espace réservé du contenu 7" descr="beautiful-monkey-spending-time-nature-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4055" y="3106420"/>
            <a:ext cx="2473960" cy="3497580"/>
          </a:xfrm>
          <a:prstGeom prst="rect">
            <a:avLst/>
          </a:prstGeom>
        </p:spPr>
      </p:pic>
      <p:pic>
        <p:nvPicPr>
          <p:cNvPr id="11" name="Espace réservé du contenu 5" descr="logo ALS Est repu - copie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935" y="5515610"/>
            <a:ext cx="1238250" cy="1148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  <a:t>La Recherche appliquée avance vite.</a:t>
            </a:r>
            <a:b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  <a:t>( autre voie de recherche en régénération cellulaire</a:t>
            </a:r>
            <a:b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  <a:t> en inhibition des interleukines).</a:t>
            </a:r>
            <a:b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  <a:t>Horizon Pratique à quelques années. </a:t>
            </a:r>
            <a:b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ce réservé du contenu 4" descr="group-domestic-pigs-running-dirt-road(1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36265" y="2302510"/>
            <a:ext cx="6016625" cy="3369945"/>
          </a:xfrm>
          <a:prstGeom prst="rect">
            <a:avLst/>
          </a:prstGeom>
        </p:spPr>
      </p:pic>
      <p:pic>
        <p:nvPicPr>
          <p:cNvPr id="8" name="Espace réservé du contenu 5" descr="logo ALS Est repu - copie-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55935" y="5515610"/>
            <a:ext cx="1238250" cy="1148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069975" y="502920"/>
            <a:ext cx="9634220" cy="1204595"/>
          </a:xfrm>
        </p:spPr>
        <p:txBody>
          <a:bodyPr/>
          <a:lstStyle/>
          <a:p>
            <a:pPr algn="ctr"/>
            <a:r>
              <a:rPr lang="fr-FR" altLang="en-US"/>
              <a:t>MERCI DE VOTRE ATTENTION</a:t>
            </a:r>
          </a:p>
        </p:txBody>
      </p:sp>
      <p:pic>
        <p:nvPicPr>
          <p:cNvPr id="5" name="Espace réservé du contenu 4" descr="158865576_3578b4e6-a4d9-4f4c-8f88-99b4cd781f6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88055" y="1648460"/>
            <a:ext cx="4351655" cy="4351655"/>
          </a:xfrm>
          <a:prstGeom prst="rect">
            <a:avLst/>
          </a:prstGeom>
        </p:spPr>
      </p:pic>
      <p:sp>
        <p:nvSpPr>
          <p:cNvPr id="9" name="Zone de texte 8"/>
          <p:cNvSpPr txBox="1"/>
          <p:nvPr/>
        </p:nvSpPr>
        <p:spPr>
          <a:xfrm>
            <a:off x="4857750" y="2897505"/>
            <a:ext cx="2831465" cy="1063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fr-FR" altLang="en-US" sz="280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space réservé du contenu 9" descr="logo ALS Est repu - copie-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845800" y="5514975"/>
            <a:ext cx="1238250" cy="1148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Macintosh PowerPoint</Application>
  <PresentationFormat>Grand écran</PresentationFormat>
  <Paragraphs>31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Modern Love</vt:lpstr>
      <vt:lpstr>BohemianVTI</vt:lpstr>
      <vt:lpstr> </vt:lpstr>
      <vt:lpstr>HISTORIQUE Boston Massachussets 21/03/2024. Sorti 05/04. Décédé 12/05 ( derniére chance).  ( 24/04/24 nouvelle greffe avec aussi pompe cardiaque). Toujours accord FDA. Langone New-York Aout 2023 Pr Montgomery Survie 32 jours ( en mort cérébrale). Langone NY  Octobre 2021 Pr Montgomery Rein OK 3 jours et arrêt ( en mort cérebrale). NB 10/03/2022 David Benett Survie 2 mois avec une greffe du coeur.   RAPPEL MEDICAL SIMPLE  Un seul rein suffit même la moitié d’un pour épurer le sang.  Chirurgie «facile» versus coeur. Pas de symptomes à 25% des 2 reins fonctionnels.  Dialyse à 10-15% des 2 reins fonctionnels.  </vt:lpstr>
      <vt:lpstr>CONTRAINTES d’une XENOGREFFE  1-Taille de l’organe: Sélection progressive de l’animal et action génomique sur l’arrêt de croissance.  2-Risque d’infections par des virus apportés par l’animal ( exceptionnel:  élevage «pathogen free»). (suspicion envers un cytomégalovirus porcin pour une greffe de coeur). 3- Risque d’infections par des retrovirus intégrés depuis longtemps dans l’ADN de cellules du porc. ET RISQUE QUE CES VIRUS S’ADAPTENT à l’HUMAIN et se RECOMBINENT. 4- Risque de rejet du greffon majoré par rapport au  rein humain en particulier rejet hyper-aigu (3 j)  malgré immuno-suppresseurs modernes et comme expérimenté anticorps monoclonal Tegroprubart.           </vt:lpstr>
      <vt:lpstr>MODIFICATIONS GENOMIQUES Pour éviter le maximum de modes de rejet : Hyper-aigu ( 2-3 jours) , ensuite par lésions vasculaires puis par médiation cellulaire ( quelques mois).  Modification déjà du géne porcin Alpha-gal (sucre)  puis 10 génes en 03 24 ( patient vivant).  Technologie CRISPR-Cas 29 -Nobel Chimie 2020 avec Emmanuelle Charpentier Francaise.    Ciseau génétique:un ARN cherche et une endonucléase coupe un  barreau de l’échelle ADN.    Et on a  aussi génétiquement inactivé les retrovirus porcins «menaçants» inclus dans l’ADN.  MAGIQUE avec RISQUE à évaluer en ETHIQUE  </vt:lpstr>
      <vt:lpstr>Collaboration franco-americaine suite Prix Nobel Chimie 2020 Emmanuelle Charpentier et Jennifer Doudna  </vt:lpstr>
      <vt:lpstr>Réflexion Ethique ( pas encore d’Autorisation FDA).    -acceptation autre espéce ( Porc, Singe?)( Vegan).    -coût ( pas don mais pas rein humain marchandisé).    -manipulations génétiques.    -risque mutation virus ( proximité, malléabilité du Porc: grippe...) </vt:lpstr>
      <vt:lpstr>La Recherche appliquée avance vite. ( autre voie de recherche en régénération cellulaire  en inhibition des interleukines). Horizon Pratique à quelques années.  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JCD</cp:lastModifiedBy>
  <cp:revision>66</cp:revision>
  <dcterms:created xsi:type="dcterms:W3CDTF">2024-05-14T23:11:00Z</dcterms:created>
  <dcterms:modified xsi:type="dcterms:W3CDTF">2024-06-04T10:40:19Z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89A90B289CCE4321B4DD9C4909ADCAD3_13</vt:lpwstr>
  </property>
  <property fmtid="{D5CDD505-2E9C-101B-9397-08002B2CF9AE}" pid="3" name="KSOProductBuildVer">
    <vt:lpwstr>1036-12.2.0.16909</vt:lpwstr>
  </property>
</Properties>
</file>